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3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61" d="100"/>
          <a:sy n="61" d="100"/>
        </p:scale>
        <p:origin x="-1117" y="-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sherre@ilstu.edu" TargetMode="External"/><Relationship Id="rId2" Type="http://schemas.openxmlformats.org/officeDocument/2006/relationships/hyperlink" Target="mailto:tdscher@ilst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Central Auditory Processing Disorders</a:t>
            </a:r>
            <a:endParaRPr lang="en-US" sz="4000" dirty="0"/>
          </a:p>
        </p:txBody>
      </p:sp>
      <p:pic>
        <p:nvPicPr>
          <p:cNvPr id="1026" name="Picture 2" descr="Image result for brain and ear pictu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2531" y="815336"/>
            <a:ext cx="3803683" cy="32097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36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Central Auditory Processing Disorder (CAPD)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931260"/>
          </a:xfrm>
        </p:spPr>
        <p:txBody>
          <a:bodyPr/>
          <a:lstStyle/>
          <a:p>
            <a:r>
              <a:rPr lang="en-US" dirty="0" smtClean="0"/>
              <a:t>CAPD is a disorder that affects the way the brain processes auditory information.  Individuals with CAPD have normal hearing but they have trouble recognizing and interpreting auditory information.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9745" y="3655311"/>
            <a:ext cx="3604391" cy="314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634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about CAPD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children with </a:t>
            </a:r>
            <a:r>
              <a:rPr lang="en-US" dirty="0" smtClean="0"/>
              <a:t>CAPD </a:t>
            </a:r>
            <a:r>
              <a:rPr lang="en-US" dirty="0"/>
              <a:t>is between 2-7%.  </a:t>
            </a:r>
            <a:endParaRPr lang="en-US" dirty="0" smtClean="0"/>
          </a:p>
          <a:p>
            <a:r>
              <a:rPr lang="en-US" dirty="0" smtClean="0"/>
              <a:t>Boys </a:t>
            </a:r>
            <a:r>
              <a:rPr lang="en-US" dirty="0"/>
              <a:t>are twice as likely as </a:t>
            </a:r>
            <a:r>
              <a:rPr lang="en-US" dirty="0" smtClean="0"/>
              <a:t>girls.</a:t>
            </a:r>
          </a:p>
          <a:p>
            <a:r>
              <a:rPr lang="en-US" dirty="0" smtClean="0"/>
              <a:t>It is a rare disease as listed by the Office of Rare Diseases.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627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suspect CAPD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Preliminary testing is recommended to determine if language/learning deficits are impacting the student’s performance (ex. PPVT, Self, Language Processing Test, Differential Diagnosis).</a:t>
            </a:r>
          </a:p>
          <a:p>
            <a:r>
              <a:rPr lang="en-US" dirty="0" smtClean="0"/>
              <a:t>Keep in mind ADHD, ADD, Anxiety, Autism, Depression, Learning Disabilities, OCD, SID, Tourette’s, and Gifted can be misinterpreted as Auditory Processing Disorder.  Please evaluate these prior to requesting testing. </a:t>
            </a:r>
          </a:p>
          <a:p>
            <a:r>
              <a:rPr lang="en-US" dirty="0" smtClean="0"/>
              <a:t>A Referral for Evaluation should be completed by team and sent to HILIA </a:t>
            </a:r>
          </a:p>
          <a:p>
            <a:r>
              <a:rPr lang="en-US" dirty="0" smtClean="0"/>
              <a:t>CAPD case history to be completed by the school and parent(s).</a:t>
            </a:r>
          </a:p>
        </p:txBody>
      </p:sp>
    </p:spTree>
    <p:extLst>
      <p:ext uri="{BB962C8B-B14F-4D97-AF65-F5344CB8AC3E}">
        <p14:creationId xmlns:p14="http://schemas.microsoft.com/office/powerpoint/2010/main" xmlns="" val="133319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complete evaluation is typically divided in to 2 sessions (2-3 hours each) due to patient fatigue/attention.</a:t>
            </a:r>
          </a:p>
          <a:p>
            <a:pPr lvl="1"/>
            <a:r>
              <a:rPr lang="en-US" dirty="0" smtClean="0"/>
              <a:t>Session 1: Case History, Hearing evaluation, CAPD testing</a:t>
            </a:r>
          </a:p>
          <a:p>
            <a:pPr lvl="1"/>
            <a:r>
              <a:rPr lang="en-US" dirty="0" smtClean="0"/>
              <a:t>Session 2: CAPD testing</a:t>
            </a:r>
            <a:endParaRPr lang="en-US" dirty="0"/>
          </a:p>
          <a:p>
            <a:r>
              <a:rPr lang="en-US" dirty="0" smtClean="0"/>
              <a:t>Testing is normally done within a few weeks of referral based on availability </a:t>
            </a:r>
          </a:p>
          <a:p>
            <a:r>
              <a:rPr lang="en-US" dirty="0" smtClean="0"/>
              <a:t>If student is found to have CAPD, a report will be sent to the school district and home to the family within 2 weeks. The report will include recommendations for environmental modifications, compensatory strategies and direct remediation.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392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Recommendations for students diagnosed with CAPD may include:</a:t>
            </a:r>
          </a:p>
          <a:p>
            <a:pPr lvl="1"/>
            <a:r>
              <a:rPr lang="en-US" dirty="0" smtClean="0"/>
              <a:t>Environmental Modifications</a:t>
            </a:r>
          </a:p>
          <a:p>
            <a:pPr lvl="2"/>
            <a:r>
              <a:rPr lang="en-US" dirty="0" smtClean="0"/>
              <a:t>Classroom seating, written AND oral instructions</a:t>
            </a:r>
          </a:p>
          <a:p>
            <a:pPr lvl="1"/>
            <a:r>
              <a:rPr lang="en-US" dirty="0" smtClean="0"/>
              <a:t>Compensatory Strategies</a:t>
            </a:r>
          </a:p>
          <a:p>
            <a:pPr lvl="2"/>
            <a:r>
              <a:rPr lang="en-US" dirty="0" smtClean="0"/>
              <a:t>Chunking information, pre-teaching, assignment management</a:t>
            </a:r>
          </a:p>
          <a:p>
            <a:pPr lvl="1"/>
            <a:r>
              <a:rPr lang="en-US" dirty="0" smtClean="0"/>
              <a:t>Direct Remediation</a:t>
            </a:r>
          </a:p>
          <a:p>
            <a:pPr lvl="2"/>
            <a:r>
              <a:rPr lang="en-US" dirty="0" smtClean="0"/>
              <a:t>Therapy at home/school, games/activities, computer-based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316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1411941"/>
          </a:xfrm>
        </p:spPr>
        <p:txBody>
          <a:bodyPr/>
          <a:lstStyle/>
          <a:p>
            <a:r>
              <a:rPr lang="en-US" dirty="0" smtClean="0"/>
              <a:t>Equipment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52283"/>
            <a:ext cx="8109800" cy="5275254"/>
          </a:xfrm>
        </p:spPr>
        <p:txBody>
          <a:bodyPr>
            <a:normAutofit/>
          </a:bodyPr>
          <a:lstStyle/>
          <a:p>
            <a:r>
              <a:rPr lang="en-US" dirty="0" err="1" smtClean="0"/>
              <a:t>Soundfields</a:t>
            </a:r>
            <a:r>
              <a:rPr lang="en-US" dirty="0" smtClean="0"/>
              <a:t> -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Personal FM – </a:t>
            </a:r>
            <a:r>
              <a:rPr lang="en-US" dirty="0" err="1" smtClean="0"/>
              <a:t>Isense</a:t>
            </a:r>
            <a:r>
              <a:rPr lang="en-US" dirty="0" smtClean="0"/>
              <a:t>, Focus, personal receivers.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1900" dirty="0" smtClean="0"/>
              <a:t>This equipment is assigned based upon deficits identified during testing and not all children diagnosed with CAPD will require equipment.</a:t>
            </a:r>
            <a:endParaRPr lang="en-US" sz="1900" dirty="0"/>
          </a:p>
        </p:txBody>
      </p:sp>
      <p:pic>
        <p:nvPicPr>
          <p:cNvPr id="6" name="Picture 5" descr="isense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1484" y="4516552"/>
            <a:ext cx="961021" cy="961021"/>
          </a:xfrm>
          <a:prstGeom prst="rect">
            <a:avLst/>
          </a:prstGeom>
        </p:spPr>
      </p:pic>
      <p:pic>
        <p:nvPicPr>
          <p:cNvPr id="7" name="Picture 6" descr="focus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6442" y="4525073"/>
            <a:ext cx="952500" cy="952500"/>
          </a:xfrm>
          <a:prstGeom prst="rect">
            <a:avLst/>
          </a:prstGeom>
        </p:spPr>
      </p:pic>
      <p:pic>
        <p:nvPicPr>
          <p:cNvPr id="8" name="Picture 7" descr="roger transmitter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105" y="4358758"/>
            <a:ext cx="1308517" cy="1308517"/>
          </a:xfrm>
          <a:prstGeom prst="rect">
            <a:avLst/>
          </a:prstGeom>
        </p:spPr>
      </p:pic>
      <p:pic>
        <p:nvPicPr>
          <p:cNvPr id="11" name="Picture 10" descr="soundfield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1484" y="1615349"/>
            <a:ext cx="2133515" cy="152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815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902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Tami Scherer:</a:t>
            </a:r>
          </a:p>
          <a:p>
            <a:r>
              <a:rPr lang="en-US" dirty="0" smtClean="0">
                <a:hlinkClick r:id="rId2"/>
              </a:rPr>
              <a:t>tdscher@ilstu.edu</a:t>
            </a:r>
            <a:endParaRPr lang="en-US" dirty="0" smtClean="0"/>
          </a:p>
          <a:p>
            <a:r>
              <a:rPr lang="en-US" dirty="0" smtClean="0"/>
              <a:t>309-438-1141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Dr. Alison Sherren:</a:t>
            </a:r>
          </a:p>
          <a:p>
            <a:r>
              <a:rPr lang="en-US" dirty="0" smtClean="0">
                <a:hlinkClick r:id="rId3"/>
              </a:rPr>
              <a:t>asherre@ilstu.edu</a:t>
            </a:r>
            <a:endParaRPr lang="en-US" dirty="0" smtClean="0"/>
          </a:p>
          <a:p>
            <a:r>
              <a:rPr lang="en-US" dirty="0" smtClean="0"/>
              <a:t>309-438-1140</a:t>
            </a:r>
          </a:p>
          <a:p>
            <a:pPr marL="0" indent="0">
              <a:buNone/>
            </a:pPr>
            <a:r>
              <a:rPr lang="en-US" sz="1600" dirty="0" smtClean="0"/>
              <a:t>Statistics and pictures </a:t>
            </a:r>
            <a:r>
              <a:rPr lang="en-US" sz="1600" smtClean="0"/>
              <a:t>obtained from </a:t>
            </a:r>
            <a:r>
              <a:rPr lang="en-US" sz="1600" dirty="0" err="1" smtClean="0"/>
              <a:t>Speechbuddies.com</a:t>
            </a:r>
            <a:r>
              <a:rPr lang="en-US" sz="1600" dirty="0" smtClean="0"/>
              <a:t>, National Coalition of Auditory Processing Disorders and </a:t>
            </a:r>
            <a:r>
              <a:rPr lang="en-US" sz="1600" dirty="0" err="1" smtClean="0"/>
              <a:t>ASHA.org</a:t>
            </a:r>
            <a:r>
              <a:rPr lang="en-US" sz="1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0619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5267</TotalTime>
  <Words>372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 </vt:lpstr>
      <vt:lpstr>What is a Central Auditory Processing Disorder (CAPD)</vt:lpstr>
      <vt:lpstr>Interesting Facts about CAPD</vt:lpstr>
      <vt:lpstr>If you suspect CAPD</vt:lpstr>
      <vt:lpstr>CAPD Testing</vt:lpstr>
      <vt:lpstr>Recommendations </vt:lpstr>
      <vt:lpstr>Equipment 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Tami Scherer</dc:creator>
  <cp:lastModifiedBy>jvanbibb</cp:lastModifiedBy>
  <cp:revision>24</cp:revision>
  <dcterms:created xsi:type="dcterms:W3CDTF">2016-09-16T19:00:56Z</dcterms:created>
  <dcterms:modified xsi:type="dcterms:W3CDTF">2017-01-17T17:49:13Z</dcterms:modified>
</cp:coreProperties>
</file>